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60" r:id="rId5"/>
    <p:sldId id="261" r:id="rId6"/>
    <p:sldId id="262" r:id="rId7"/>
    <p:sldId id="263" r:id="rId8"/>
    <p:sldId id="265" r:id="rId9"/>
    <p:sldId id="266" r:id="rId10"/>
    <p:sldId id="267" r:id="rId11"/>
  </p:sldIdLst>
  <p:sldSz cx="9144000" cy="5143500" type="screen16x9"/>
  <p:notesSz cx="6858000" cy="9144000"/>
  <p:embeddedFontLst>
    <p:embeddedFont>
      <p:font typeface="Average" panose="020B0604020202020204" charset="0"/>
      <p:regular r:id="rId13"/>
    </p:embeddedFont>
    <p:embeddedFont>
      <p:font typeface="Oswald" panose="020B0604020202020204" charset="0"/>
      <p:regular r:id="rId14"/>
      <p:bold r:id="rId15"/>
    </p:embeddedFont>
    <p:embeddedFont>
      <p:font typeface="Pacifico" panose="020B0604020202020204" charset="0"/>
      <p:regular r:id="rId16"/>
    </p:embeddedFont>
    <p:embeddedFont>
      <p:font typeface="Roboto" panose="02000000000000000000" pitchFamily="2" charset="0"/>
      <p:regular r:id="rId17"/>
      <p:bold r:id="rId18"/>
      <p:italic r:id="rId19"/>
      <p:boldItalic r:id="rId20"/>
    </p:embeddedFont>
    <p:embeddedFont>
      <p:font typeface="Roboto Medium" panose="02000000000000000000" pitchFamily="2" charset="0"/>
      <p:regular r:id="rId21"/>
      <p:bold r:id="rId22"/>
      <p:italic r:id="rId23"/>
      <p:boldItalic r:id="rId24"/>
    </p:embeddedFont>
    <p:embeddedFont>
      <p:font typeface="Spectral"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5" d="100"/>
          <a:sy n="115" d="100"/>
        </p:scale>
        <p:origin x="51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ad51d4b4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ad51d4b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cad51d4b42_0_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cad51d4b42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98702f4b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98702f4b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c6600ea400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c6600ea40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ad51d4b42_0_4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ad51d4b42_0_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cad51d4b42_0_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cad51d4b42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cad51d4b42_0_4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cad51d4b42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cad51d4b42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cad51d4b42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c6600ea400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c6600ea40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c95c894d56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c95c894d5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drive.google.com/file/d/1GN3K52efsbSFg8LHJHee71ql8r2HgD76/view?usp=sharing"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
        <p:cNvGrpSpPr/>
        <p:nvPr/>
      </p:nvGrpSpPr>
      <p:grpSpPr>
        <a:xfrm>
          <a:off x="0" y="0"/>
          <a:ext cx="0" cy="0"/>
          <a:chOff x="0" y="0"/>
          <a:chExt cx="0" cy="0"/>
        </a:xfrm>
      </p:grpSpPr>
      <p:sp>
        <p:nvSpPr>
          <p:cNvPr id="59" name="Google Shape;59;p13"/>
          <p:cNvSpPr txBox="1"/>
          <p:nvPr/>
        </p:nvSpPr>
        <p:spPr>
          <a:xfrm>
            <a:off x="561900" y="316925"/>
            <a:ext cx="8020200" cy="3924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4700">
                <a:solidFill>
                  <a:srgbClr val="EFEFEF"/>
                </a:solidFill>
              </a:rPr>
              <a:t>DATA MINING PROJECT:</a:t>
            </a:r>
            <a:endParaRPr sz="4700">
              <a:solidFill>
                <a:srgbClr val="EFEFEF"/>
              </a:solidFill>
            </a:endParaRPr>
          </a:p>
          <a:p>
            <a:pPr marL="0" lvl="0" indent="0" algn="ctr" rtl="0">
              <a:spcBef>
                <a:spcPts val="0"/>
              </a:spcBef>
              <a:spcAft>
                <a:spcPts val="0"/>
              </a:spcAft>
              <a:buNone/>
            </a:pPr>
            <a:endParaRPr sz="2400">
              <a:solidFill>
                <a:srgbClr val="EFEFEF"/>
              </a:solidFill>
            </a:endParaRPr>
          </a:p>
          <a:p>
            <a:pPr marL="0" lvl="0" indent="0" algn="ctr" rtl="0">
              <a:spcBef>
                <a:spcPts val="0"/>
              </a:spcBef>
              <a:spcAft>
                <a:spcPts val="0"/>
              </a:spcAft>
              <a:buNone/>
            </a:pPr>
            <a:r>
              <a:rPr lang="en" sz="4300" i="1">
                <a:solidFill>
                  <a:srgbClr val="EFEFEF"/>
                </a:solidFill>
                <a:latin typeface="Roboto"/>
                <a:ea typeface="Roboto"/>
                <a:cs typeface="Roboto"/>
                <a:sym typeface="Roboto"/>
              </a:rPr>
              <a:t>A TECHNICAL REVIEW </a:t>
            </a:r>
            <a:endParaRPr sz="4300" i="1">
              <a:solidFill>
                <a:srgbClr val="EFEFEF"/>
              </a:solidFill>
              <a:latin typeface="Roboto"/>
              <a:ea typeface="Roboto"/>
              <a:cs typeface="Roboto"/>
              <a:sym typeface="Roboto"/>
            </a:endParaRPr>
          </a:p>
          <a:p>
            <a:pPr marL="0" lvl="0" indent="0" algn="ctr" rtl="0">
              <a:spcBef>
                <a:spcPts val="0"/>
              </a:spcBef>
              <a:spcAft>
                <a:spcPts val="0"/>
              </a:spcAft>
              <a:buNone/>
            </a:pPr>
            <a:r>
              <a:rPr lang="en" sz="4300" i="1">
                <a:solidFill>
                  <a:srgbClr val="EFEFEF"/>
                </a:solidFill>
                <a:latin typeface="Roboto"/>
                <a:ea typeface="Roboto"/>
                <a:cs typeface="Roboto"/>
                <a:sym typeface="Roboto"/>
              </a:rPr>
              <a:t>ON </a:t>
            </a:r>
            <a:endParaRPr sz="4300" i="1">
              <a:solidFill>
                <a:srgbClr val="EFEFEF"/>
              </a:solidFill>
              <a:latin typeface="Roboto"/>
              <a:ea typeface="Roboto"/>
              <a:cs typeface="Roboto"/>
              <a:sym typeface="Roboto"/>
            </a:endParaRPr>
          </a:p>
          <a:p>
            <a:pPr marL="0" lvl="0" indent="0" algn="ctr" rtl="0">
              <a:spcBef>
                <a:spcPts val="0"/>
              </a:spcBef>
              <a:spcAft>
                <a:spcPts val="0"/>
              </a:spcAft>
              <a:buNone/>
            </a:pPr>
            <a:r>
              <a:rPr lang="en" sz="4300" i="1">
                <a:solidFill>
                  <a:srgbClr val="EFEFEF"/>
                </a:solidFill>
                <a:latin typeface="Roboto"/>
                <a:ea typeface="Roboto"/>
                <a:cs typeface="Roboto"/>
                <a:sym typeface="Roboto"/>
              </a:rPr>
              <a:t>TEXT RECOGNITION FROM IMAGES</a:t>
            </a:r>
            <a:endParaRPr sz="4300" i="1">
              <a:solidFill>
                <a:srgbClr val="EFEFEF"/>
              </a:solidFill>
              <a:latin typeface="Roboto"/>
              <a:ea typeface="Roboto"/>
              <a:cs typeface="Roboto"/>
              <a:sym typeface="Roboto"/>
            </a:endParaRPr>
          </a:p>
        </p:txBody>
      </p:sp>
      <p:sp>
        <p:nvSpPr>
          <p:cNvPr id="60" name="Google Shape;60;p13"/>
          <p:cNvSpPr txBox="1"/>
          <p:nvPr/>
        </p:nvSpPr>
        <p:spPr>
          <a:xfrm>
            <a:off x="169750" y="4422300"/>
            <a:ext cx="86736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i="1">
                <a:solidFill>
                  <a:srgbClr val="F3F3F3"/>
                </a:solidFill>
                <a:latin typeface="Roboto Medium"/>
                <a:ea typeface="Roboto Medium"/>
                <a:cs typeface="Roboto Medium"/>
                <a:sym typeface="Roboto Medium"/>
              </a:rPr>
              <a:t>Presenters~ Rohit Kumar Behera (B118049) &amp; Samprita Sahoo (B118052)</a:t>
            </a:r>
            <a:endParaRPr sz="2000" i="1">
              <a:solidFill>
                <a:srgbClr val="F3F3F3"/>
              </a:solidFill>
              <a:latin typeface="Roboto Medium"/>
              <a:ea typeface="Roboto Medium"/>
              <a:cs typeface="Roboto Medium"/>
              <a:sym typeface="Roboto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7"/>
        <p:cNvGrpSpPr/>
        <p:nvPr/>
      </p:nvGrpSpPr>
      <p:grpSpPr>
        <a:xfrm>
          <a:off x="0" y="0"/>
          <a:ext cx="0" cy="0"/>
          <a:chOff x="0" y="0"/>
          <a:chExt cx="0" cy="0"/>
        </a:xfrm>
      </p:grpSpPr>
      <p:sp>
        <p:nvSpPr>
          <p:cNvPr id="168" name="Google Shape;168;p24"/>
          <p:cNvSpPr txBox="1"/>
          <p:nvPr/>
        </p:nvSpPr>
        <p:spPr>
          <a:xfrm>
            <a:off x="872400" y="1623625"/>
            <a:ext cx="7399200" cy="1477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8400">
                <a:solidFill>
                  <a:srgbClr val="FFFFFF"/>
                </a:solidFill>
                <a:latin typeface="Pacifico"/>
                <a:ea typeface="Pacifico"/>
                <a:cs typeface="Pacifico"/>
                <a:sym typeface="Pacifico"/>
              </a:rPr>
              <a:t>Thank You!</a:t>
            </a:r>
            <a:endParaRPr sz="8400">
              <a:solidFill>
                <a:srgbClr val="FFFFFF"/>
              </a:solidFill>
              <a:latin typeface="Pacifico"/>
              <a:ea typeface="Pacifico"/>
              <a:cs typeface="Pacifico"/>
              <a:sym typeface="Pacific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2910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i="1"/>
              <a:t>Optical Character Recognition:</a:t>
            </a:r>
            <a:endParaRPr b="1" i="1"/>
          </a:p>
        </p:txBody>
      </p:sp>
      <p:sp>
        <p:nvSpPr>
          <p:cNvPr id="66" name="Google Shape;66;p14"/>
          <p:cNvSpPr txBox="1">
            <a:spLocks noGrp="1"/>
          </p:cNvSpPr>
          <p:nvPr>
            <p:ph type="body" idx="1"/>
          </p:nvPr>
        </p:nvSpPr>
        <p:spPr>
          <a:xfrm>
            <a:off x="311700" y="1017725"/>
            <a:ext cx="8520600" cy="4010700"/>
          </a:xfrm>
          <a:prstGeom prst="rect">
            <a:avLst/>
          </a:prstGeom>
        </p:spPr>
        <p:txBody>
          <a:bodyPr spcFirstLastPara="1" wrap="square" lIns="91425" tIns="91425" rIns="91425" bIns="91425" anchor="t" anchorCtr="0">
            <a:normAutofit fontScale="47500" lnSpcReduction="20000"/>
          </a:bodyPr>
          <a:lstStyle/>
          <a:p>
            <a:pPr marL="457200" lvl="0" indent="-340042" algn="l" rtl="0">
              <a:spcBef>
                <a:spcPts val="0"/>
              </a:spcBef>
              <a:spcAft>
                <a:spcPts val="0"/>
              </a:spcAft>
              <a:buClr>
                <a:srgbClr val="EFEFEF"/>
              </a:buClr>
              <a:buSzPct val="92436"/>
              <a:buFont typeface="Spectral"/>
              <a:buChar char="●"/>
            </a:pPr>
            <a:r>
              <a:rPr lang="en" sz="3997" b="1">
                <a:solidFill>
                  <a:srgbClr val="EFEFEF"/>
                </a:solidFill>
                <a:latin typeface="Spectral"/>
                <a:ea typeface="Spectral"/>
                <a:cs typeface="Spectral"/>
                <a:sym typeface="Spectral"/>
              </a:rPr>
              <a:t>Text Recognition from images is an active research area which attempts to develop a computer application with the ability to automatically read texts from images</a:t>
            </a:r>
            <a:r>
              <a:rPr lang="en" sz="4497" b="1">
                <a:solidFill>
                  <a:srgbClr val="EFEFEF"/>
                </a:solidFill>
                <a:latin typeface="Spectral"/>
                <a:ea typeface="Spectral"/>
                <a:cs typeface="Spectral"/>
                <a:sym typeface="Spectral"/>
              </a:rPr>
              <a:t>.</a:t>
            </a:r>
            <a:endParaRPr sz="4337" b="1">
              <a:solidFill>
                <a:srgbClr val="EFEFEF"/>
              </a:solidFill>
              <a:latin typeface="Spectral"/>
              <a:ea typeface="Spectral"/>
              <a:cs typeface="Spectral"/>
              <a:sym typeface="Spectral"/>
            </a:endParaRPr>
          </a:p>
          <a:p>
            <a:pPr marL="457200" lvl="0" indent="-347509" algn="l" rtl="0">
              <a:spcBef>
                <a:spcPts val="0"/>
              </a:spcBef>
              <a:spcAft>
                <a:spcPts val="0"/>
              </a:spcAft>
              <a:buClr>
                <a:srgbClr val="EFEFEF"/>
              </a:buClr>
              <a:buSzPct val="100000"/>
              <a:buFont typeface="Spectral"/>
              <a:buChar char="●"/>
            </a:pPr>
            <a:r>
              <a:rPr lang="en" sz="3942" b="1">
                <a:solidFill>
                  <a:srgbClr val="EFEFEF"/>
                </a:solidFill>
                <a:latin typeface="Spectral"/>
                <a:ea typeface="Spectral"/>
                <a:cs typeface="Spectral"/>
                <a:sym typeface="Spectral"/>
              </a:rPr>
              <a:t>However due to font characteristics of the characters in paper documents and quality of images,computer might be unable to recognise them while reading.</a:t>
            </a:r>
            <a:endParaRPr sz="4337" b="1">
              <a:solidFill>
                <a:srgbClr val="EFEFEF"/>
              </a:solidFill>
              <a:latin typeface="Spectral"/>
              <a:ea typeface="Spectral"/>
              <a:cs typeface="Spectral"/>
              <a:sym typeface="Spectral"/>
            </a:endParaRPr>
          </a:p>
          <a:p>
            <a:pPr marL="457200" lvl="0" indent="-347509" algn="l" rtl="0">
              <a:spcBef>
                <a:spcPts val="0"/>
              </a:spcBef>
              <a:spcAft>
                <a:spcPts val="0"/>
              </a:spcAft>
              <a:buClr>
                <a:srgbClr val="EFEFEF"/>
              </a:buClr>
              <a:buSzPct val="100000"/>
              <a:buFont typeface="Spectral"/>
              <a:buChar char="●"/>
            </a:pPr>
            <a:r>
              <a:rPr lang="en" sz="3942" b="1">
                <a:solidFill>
                  <a:srgbClr val="EFEFEF"/>
                </a:solidFill>
                <a:latin typeface="Spectral"/>
                <a:ea typeface="Spectral"/>
                <a:cs typeface="Spectral"/>
                <a:sym typeface="Spectral"/>
              </a:rPr>
              <a:t>Thus there is a need of character recognition mechanisms to perform document image analysis to transform document in paper format to electronic format.</a:t>
            </a:r>
            <a:endParaRPr sz="4337" b="1">
              <a:solidFill>
                <a:srgbClr val="EFEFEF"/>
              </a:solidFill>
              <a:latin typeface="Spectral"/>
              <a:ea typeface="Spectral"/>
              <a:cs typeface="Spectral"/>
              <a:sym typeface="Spectral"/>
            </a:endParaRPr>
          </a:p>
          <a:p>
            <a:pPr marL="457200" lvl="0" indent="-347509" algn="l" rtl="0">
              <a:spcBef>
                <a:spcPts val="0"/>
              </a:spcBef>
              <a:spcAft>
                <a:spcPts val="0"/>
              </a:spcAft>
              <a:buClr>
                <a:srgbClr val="EFEFEF"/>
              </a:buClr>
              <a:buSzPct val="100000"/>
              <a:buFont typeface="Spectral"/>
              <a:buChar char="●"/>
            </a:pPr>
            <a:r>
              <a:rPr lang="en" sz="3942" b="1">
                <a:solidFill>
                  <a:srgbClr val="EFEFEF"/>
                </a:solidFill>
                <a:latin typeface="Spectral"/>
                <a:ea typeface="Spectral"/>
                <a:cs typeface="Spectral"/>
                <a:sym typeface="Spectral"/>
              </a:rPr>
              <a:t>These mechanisms are referred to as Optical Character Recognition or OCR.</a:t>
            </a:r>
            <a:endParaRPr sz="3942" b="1">
              <a:solidFill>
                <a:srgbClr val="EFEFEF"/>
              </a:solidFill>
              <a:latin typeface="Spectral"/>
              <a:ea typeface="Spectral"/>
              <a:cs typeface="Spectral"/>
              <a:sym typeface="Spectral"/>
            </a:endParaRPr>
          </a:p>
          <a:p>
            <a:pPr marL="457200" lvl="0" indent="0" algn="l" rtl="0">
              <a:spcBef>
                <a:spcPts val="1200"/>
              </a:spcBef>
              <a:spcAft>
                <a:spcPts val="0"/>
              </a:spcAft>
              <a:buNone/>
            </a:pPr>
            <a:r>
              <a:rPr lang="en" sz="3942" b="1" u="sng">
                <a:solidFill>
                  <a:schemeClr val="hlink"/>
                </a:solidFill>
                <a:latin typeface="Spectral"/>
                <a:ea typeface="Spectral"/>
                <a:cs typeface="Spectral"/>
                <a:sym typeface="Spectral"/>
                <a:hlinkClick r:id="rId3"/>
              </a:rPr>
              <a:t>Link to Paper</a:t>
            </a:r>
            <a:endParaRPr sz="3942" b="1">
              <a:solidFill>
                <a:srgbClr val="EFEFEF"/>
              </a:solidFill>
              <a:latin typeface="Spectral"/>
              <a:ea typeface="Spectral"/>
              <a:cs typeface="Spectral"/>
              <a:sym typeface="Spectral"/>
            </a:endParaRPr>
          </a:p>
          <a:p>
            <a:pPr marL="457200" lvl="0" indent="0" algn="l" rtl="0">
              <a:spcBef>
                <a:spcPts val="1200"/>
              </a:spcBef>
              <a:spcAft>
                <a:spcPts val="1200"/>
              </a:spcAft>
              <a:buNone/>
            </a:pP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11700" y="4594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i="1"/>
              <a:t>Flow Chart:</a:t>
            </a:r>
            <a:endParaRPr b="1" i="1"/>
          </a:p>
        </p:txBody>
      </p:sp>
      <p:sp>
        <p:nvSpPr>
          <p:cNvPr id="72" name="Google Shape;72;p15"/>
          <p:cNvSpPr txBox="1">
            <a:spLocks noGrp="1"/>
          </p:cNvSpPr>
          <p:nvPr>
            <p:ph type="body" idx="1"/>
          </p:nvPr>
        </p:nvSpPr>
        <p:spPr>
          <a:xfrm>
            <a:off x="311700" y="112372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EFEFEF"/>
              </a:buClr>
              <a:buSzPts val="1800"/>
              <a:buChar char="●"/>
            </a:pPr>
            <a:r>
              <a:rPr lang="en">
                <a:solidFill>
                  <a:srgbClr val="EFEFEF"/>
                </a:solidFill>
              </a:rPr>
              <a:t>Pre-processing Module</a:t>
            </a:r>
            <a:endParaRPr>
              <a:solidFill>
                <a:srgbClr val="EFEFEF"/>
              </a:solidFill>
            </a:endParaRPr>
          </a:p>
          <a:p>
            <a:pPr marL="457200" lvl="0" indent="0" algn="l" rtl="0">
              <a:spcBef>
                <a:spcPts val="1200"/>
              </a:spcBef>
              <a:spcAft>
                <a:spcPts val="0"/>
              </a:spcAft>
              <a:buNone/>
            </a:pPr>
            <a:endParaRPr>
              <a:solidFill>
                <a:srgbClr val="EFEFEF"/>
              </a:solidFill>
            </a:endParaRPr>
          </a:p>
          <a:p>
            <a:pPr marL="457200" lvl="0" indent="0" algn="l" rtl="0">
              <a:spcBef>
                <a:spcPts val="1200"/>
              </a:spcBef>
              <a:spcAft>
                <a:spcPts val="0"/>
              </a:spcAft>
              <a:buNone/>
            </a:pPr>
            <a:endParaRPr>
              <a:solidFill>
                <a:srgbClr val="EFEFEF"/>
              </a:solidFill>
            </a:endParaRPr>
          </a:p>
          <a:p>
            <a:pPr marL="457200" lvl="0" indent="-342900" algn="l" rtl="0">
              <a:spcBef>
                <a:spcPts val="1200"/>
              </a:spcBef>
              <a:spcAft>
                <a:spcPts val="0"/>
              </a:spcAft>
              <a:buClr>
                <a:srgbClr val="EFEFEF"/>
              </a:buClr>
              <a:buSzPts val="1800"/>
              <a:buChar char="●"/>
            </a:pPr>
            <a:r>
              <a:rPr lang="en">
                <a:solidFill>
                  <a:srgbClr val="EFEFEF"/>
                </a:solidFill>
              </a:rPr>
              <a:t>Text Recognition Module</a:t>
            </a:r>
            <a:endParaRPr>
              <a:solidFill>
                <a:srgbClr val="EFEFEF"/>
              </a:solidFill>
            </a:endParaRPr>
          </a:p>
          <a:p>
            <a:pPr marL="457200" lvl="0" indent="0" algn="l" rtl="0">
              <a:spcBef>
                <a:spcPts val="1200"/>
              </a:spcBef>
              <a:spcAft>
                <a:spcPts val="0"/>
              </a:spcAft>
              <a:buNone/>
            </a:pPr>
            <a:endParaRPr>
              <a:solidFill>
                <a:srgbClr val="EFEFEF"/>
              </a:solidFill>
            </a:endParaRPr>
          </a:p>
          <a:p>
            <a:pPr marL="457200" lvl="0" indent="0" algn="l" rtl="0">
              <a:spcBef>
                <a:spcPts val="1200"/>
              </a:spcBef>
              <a:spcAft>
                <a:spcPts val="0"/>
              </a:spcAft>
              <a:buNone/>
            </a:pPr>
            <a:endParaRPr>
              <a:solidFill>
                <a:srgbClr val="EFEFEF"/>
              </a:solidFill>
            </a:endParaRPr>
          </a:p>
          <a:p>
            <a:pPr marL="457200" lvl="0" indent="-342900" algn="l" rtl="0">
              <a:spcBef>
                <a:spcPts val="1200"/>
              </a:spcBef>
              <a:spcAft>
                <a:spcPts val="0"/>
              </a:spcAft>
              <a:buClr>
                <a:srgbClr val="EFEFEF"/>
              </a:buClr>
              <a:buSzPts val="1800"/>
              <a:buChar char="●"/>
            </a:pPr>
            <a:r>
              <a:rPr lang="en">
                <a:solidFill>
                  <a:srgbClr val="EFEFEF"/>
                </a:solidFill>
              </a:rPr>
              <a:t>Post-processing Module</a:t>
            </a:r>
            <a:endParaRPr>
              <a:solidFill>
                <a:srgbClr val="EFEFEF"/>
              </a:solidFill>
            </a:endParaRPr>
          </a:p>
        </p:txBody>
      </p:sp>
      <p:pic>
        <p:nvPicPr>
          <p:cNvPr id="73" name="Google Shape;73;p15"/>
          <p:cNvPicPr preferRelativeResize="0"/>
          <p:nvPr/>
        </p:nvPicPr>
        <p:blipFill>
          <a:blip r:embed="rId3">
            <a:alphaModFix/>
          </a:blip>
          <a:stretch>
            <a:fillRect/>
          </a:stretch>
        </p:blipFill>
        <p:spPr>
          <a:xfrm>
            <a:off x="4884900" y="0"/>
            <a:ext cx="419525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Preprocessing:</a:t>
            </a:r>
            <a:endParaRPr/>
          </a:p>
        </p:txBody>
      </p:sp>
      <p:sp>
        <p:nvSpPr>
          <p:cNvPr id="86" name="Google Shape;86;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SzPts val="1800"/>
              <a:buChar char="●"/>
            </a:pPr>
            <a:r>
              <a:rPr lang="en"/>
              <a:t>Resizing of Image</a:t>
            </a:r>
            <a:endParaRPr/>
          </a:p>
          <a:p>
            <a:pPr marL="457200" lvl="0" indent="-342900" algn="just" rtl="0">
              <a:spcBef>
                <a:spcPts val="0"/>
              </a:spcBef>
              <a:spcAft>
                <a:spcPts val="0"/>
              </a:spcAft>
              <a:buSzPts val="1800"/>
              <a:buChar char="●"/>
            </a:pPr>
            <a:r>
              <a:rPr lang="en"/>
              <a:t>Reducing Noise in Image</a:t>
            </a:r>
            <a:endParaRPr/>
          </a:p>
          <a:p>
            <a:pPr marL="457200" lvl="0" indent="-342900" algn="just" rtl="0">
              <a:spcBef>
                <a:spcPts val="0"/>
              </a:spcBef>
              <a:spcAft>
                <a:spcPts val="0"/>
              </a:spcAft>
              <a:buSzPts val="1800"/>
              <a:buChar char="●"/>
            </a:pPr>
            <a:r>
              <a:rPr lang="en"/>
              <a:t>Thresholding</a:t>
            </a:r>
            <a:endParaRPr/>
          </a:p>
          <a:p>
            <a:pPr marL="457200" lvl="0" indent="-342900" algn="just" rtl="0">
              <a:spcBef>
                <a:spcPts val="0"/>
              </a:spcBef>
              <a:spcAft>
                <a:spcPts val="0"/>
              </a:spcAft>
              <a:buSzPts val="1800"/>
              <a:buChar char="●"/>
            </a:pPr>
            <a:r>
              <a:rPr lang="en"/>
              <a:t>Padding</a:t>
            </a:r>
            <a:endParaRPr/>
          </a:p>
          <a:p>
            <a:pPr marL="457200" lvl="0" indent="-342900" algn="just" rtl="0">
              <a:spcBef>
                <a:spcPts val="0"/>
              </a:spcBef>
              <a:spcAft>
                <a:spcPts val="0"/>
              </a:spcAft>
              <a:buSzPts val="1800"/>
              <a:buChar char="●"/>
            </a:pPr>
            <a:r>
              <a:rPr lang="en"/>
              <a:t>Skewness Detection</a:t>
            </a:r>
            <a:endParaRPr/>
          </a:p>
        </p:txBody>
      </p:sp>
      <p:pic>
        <p:nvPicPr>
          <p:cNvPr id="87" name="Google Shape;87;p17"/>
          <p:cNvPicPr preferRelativeResize="0"/>
          <p:nvPr/>
        </p:nvPicPr>
        <p:blipFill>
          <a:blip r:embed="rId3">
            <a:alphaModFix/>
          </a:blip>
          <a:stretch>
            <a:fillRect/>
          </a:stretch>
        </p:blipFill>
        <p:spPr>
          <a:xfrm>
            <a:off x="4482600" y="0"/>
            <a:ext cx="3706775" cy="1795925"/>
          </a:xfrm>
          <a:prstGeom prst="rect">
            <a:avLst/>
          </a:prstGeom>
          <a:noFill/>
          <a:ln>
            <a:noFill/>
          </a:ln>
        </p:spPr>
      </p:pic>
      <p:pic>
        <p:nvPicPr>
          <p:cNvPr id="88" name="Google Shape;88;p17"/>
          <p:cNvPicPr preferRelativeResize="0"/>
          <p:nvPr/>
        </p:nvPicPr>
        <p:blipFill>
          <a:blip r:embed="rId4">
            <a:alphaModFix/>
          </a:blip>
          <a:stretch>
            <a:fillRect/>
          </a:stretch>
        </p:blipFill>
        <p:spPr>
          <a:xfrm>
            <a:off x="4482600" y="1795925"/>
            <a:ext cx="3706775" cy="1637875"/>
          </a:xfrm>
          <a:prstGeom prst="rect">
            <a:avLst/>
          </a:prstGeom>
          <a:noFill/>
          <a:ln>
            <a:noFill/>
          </a:ln>
        </p:spPr>
      </p:pic>
      <p:pic>
        <p:nvPicPr>
          <p:cNvPr id="89" name="Google Shape;89;p17"/>
          <p:cNvPicPr preferRelativeResize="0"/>
          <p:nvPr/>
        </p:nvPicPr>
        <p:blipFill>
          <a:blip r:embed="rId5">
            <a:alphaModFix/>
          </a:blip>
          <a:stretch>
            <a:fillRect/>
          </a:stretch>
        </p:blipFill>
        <p:spPr>
          <a:xfrm>
            <a:off x="4482600" y="3433800"/>
            <a:ext cx="3778600" cy="1709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Text Recognition Module:</a:t>
            </a:r>
            <a:endParaRPr/>
          </a:p>
        </p:txBody>
      </p:sp>
      <p:sp>
        <p:nvSpPr>
          <p:cNvPr id="95" name="Google Shape;95;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Canny Edge Detection</a:t>
            </a:r>
            <a:endParaRPr dirty="0"/>
          </a:p>
          <a:p>
            <a:pPr marL="457200" lvl="0" indent="-342900" algn="l" rtl="0">
              <a:spcBef>
                <a:spcPts val="0"/>
              </a:spcBef>
              <a:spcAft>
                <a:spcPts val="0"/>
              </a:spcAft>
              <a:buSzPts val="1800"/>
              <a:buChar char="●"/>
            </a:pPr>
            <a:r>
              <a:rPr lang="en" dirty="0"/>
              <a:t>Contour Detection</a:t>
            </a:r>
            <a:endParaRPr dirty="0"/>
          </a:p>
          <a:p>
            <a:pPr marL="457200" lvl="0" indent="-342900" algn="l" rtl="0">
              <a:spcBef>
                <a:spcPts val="0"/>
              </a:spcBef>
              <a:spcAft>
                <a:spcPts val="0"/>
              </a:spcAft>
              <a:buSzPts val="1800"/>
              <a:buChar char="●"/>
            </a:pPr>
            <a:r>
              <a:rPr lang="en" dirty="0"/>
              <a:t>Applying bounding boxes</a:t>
            </a:r>
            <a:endParaRPr dirty="0"/>
          </a:p>
          <a:p>
            <a:pPr marL="457200" lvl="0" indent="-342900" algn="l" rtl="0">
              <a:spcBef>
                <a:spcPts val="0"/>
              </a:spcBef>
              <a:spcAft>
                <a:spcPts val="0"/>
              </a:spcAft>
              <a:buSzPts val="1800"/>
              <a:buChar char="●"/>
            </a:pPr>
            <a:r>
              <a:rPr lang="en" dirty="0"/>
              <a:t>Deskewing the Image</a:t>
            </a:r>
            <a:endParaRPr dirty="0"/>
          </a:p>
          <a:p>
            <a:pPr marL="457200" lvl="0" indent="-342900" algn="l" rtl="0">
              <a:spcBef>
                <a:spcPts val="0"/>
              </a:spcBef>
              <a:spcAft>
                <a:spcPts val="0"/>
              </a:spcAft>
              <a:buSzPts val="1800"/>
              <a:buChar char="●"/>
            </a:pPr>
            <a:r>
              <a:rPr lang="en" dirty="0"/>
              <a:t>Wrap perspective</a:t>
            </a:r>
            <a:endParaRPr dirty="0"/>
          </a:p>
          <a:p>
            <a:pPr marL="114300" lvl="0" indent="0" algn="l" rtl="0">
              <a:spcBef>
                <a:spcPts val="0"/>
              </a:spcBef>
              <a:spcAft>
                <a:spcPts val="0"/>
              </a:spcAft>
              <a:buSzPts val="1800"/>
              <a:buNone/>
            </a:pPr>
            <a:endParaRPr dirty="0"/>
          </a:p>
          <a:p>
            <a:pPr marL="0" lvl="0" indent="0" algn="l" rtl="0">
              <a:spcBef>
                <a:spcPts val="1200"/>
              </a:spcBef>
              <a:spcAft>
                <a:spcPts val="1200"/>
              </a:spcAft>
              <a:buNone/>
            </a:pPr>
            <a:endParaRPr dirty="0"/>
          </a:p>
        </p:txBody>
      </p:sp>
      <p:pic>
        <p:nvPicPr>
          <p:cNvPr id="96" name="Google Shape;96;p18"/>
          <p:cNvPicPr preferRelativeResize="0"/>
          <p:nvPr/>
        </p:nvPicPr>
        <p:blipFill>
          <a:blip r:embed="rId3">
            <a:alphaModFix/>
          </a:blip>
          <a:stretch>
            <a:fillRect/>
          </a:stretch>
        </p:blipFill>
        <p:spPr>
          <a:xfrm>
            <a:off x="4123425" y="445025"/>
            <a:ext cx="4627875" cy="4267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Post Processing Module:</a:t>
            </a:r>
            <a:endParaRPr/>
          </a:p>
        </p:txBody>
      </p:sp>
      <p:sp>
        <p:nvSpPr>
          <p:cNvPr id="102" name="Google Shape;10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The extracted text from image is printed on the terminal.</a:t>
            </a:r>
            <a:endParaRPr/>
          </a:p>
          <a:p>
            <a:pPr marL="457200" lvl="0" indent="-342900" algn="l" rtl="0">
              <a:spcBef>
                <a:spcPts val="0"/>
              </a:spcBef>
              <a:spcAft>
                <a:spcPts val="0"/>
              </a:spcAft>
              <a:buSzPts val="1800"/>
              <a:buChar char="●"/>
            </a:pPr>
            <a:r>
              <a:rPr lang="en"/>
              <a:t>In case of scene detection, we are producing bounding boxes on the image itself around the text to be detected and the extracted text is displayed there itself.</a:t>
            </a:r>
            <a:endParaRPr/>
          </a:p>
        </p:txBody>
      </p:sp>
      <p:pic>
        <p:nvPicPr>
          <p:cNvPr id="103" name="Google Shape;103;p19"/>
          <p:cNvPicPr preferRelativeResize="0"/>
          <p:nvPr/>
        </p:nvPicPr>
        <p:blipFill>
          <a:blip r:embed="rId3">
            <a:alphaModFix/>
          </a:blip>
          <a:stretch>
            <a:fillRect/>
          </a:stretch>
        </p:blipFill>
        <p:spPr>
          <a:xfrm>
            <a:off x="681800" y="2302075"/>
            <a:ext cx="1850900" cy="2781250"/>
          </a:xfrm>
          <a:prstGeom prst="rect">
            <a:avLst/>
          </a:prstGeom>
          <a:noFill/>
          <a:ln>
            <a:noFill/>
          </a:ln>
        </p:spPr>
      </p:pic>
      <p:pic>
        <p:nvPicPr>
          <p:cNvPr id="104" name="Google Shape;104;p19"/>
          <p:cNvPicPr preferRelativeResize="0"/>
          <p:nvPr/>
        </p:nvPicPr>
        <p:blipFill>
          <a:blip r:embed="rId4">
            <a:alphaModFix/>
          </a:blip>
          <a:stretch>
            <a:fillRect/>
          </a:stretch>
        </p:blipFill>
        <p:spPr>
          <a:xfrm>
            <a:off x="3278644" y="2740150"/>
            <a:ext cx="2426125" cy="1905100"/>
          </a:xfrm>
          <a:prstGeom prst="rect">
            <a:avLst/>
          </a:prstGeom>
          <a:noFill/>
          <a:ln>
            <a:noFill/>
          </a:ln>
        </p:spPr>
      </p:pic>
      <p:pic>
        <p:nvPicPr>
          <p:cNvPr id="105" name="Google Shape;105;p19"/>
          <p:cNvPicPr preferRelativeResize="0"/>
          <p:nvPr/>
        </p:nvPicPr>
        <p:blipFill>
          <a:blip r:embed="rId5">
            <a:alphaModFix/>
          </a:blip>
          <a:stretch>
            <a:fillRect/>
          </a:stretch>
        </p:blipFill>
        <p:spPr>
          <a:xfrm>
            <a:off x="6330400" y="2302075"/>
            <a:ext cx="1974121" cy="2781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p:nvPr/>
        </p:nvSpPr>
        <p:spPr>
          <a:xfrm>
            <a:off x="3309125" y="640400"/>
            <a:ext cx="2020200" cy="400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EFEFEF"/>
                </a:solidFill>
                <a:latin typeface="Average"/>
                <a:ea typeface="Average"/>
                <a:cs typeface="Average"/>
                <a:sym typeface="Average"/>
              </a:rPr>
              <a:t>USER INTERFACE</a:t>
            </a:r>
            <a:endParaRPr>
              <a:solidFill>
                <a:srgbClr val="EFEFEF"/>
              </a:solidFill>
              <a:latin typeface="Average"/>
              <a:ea typeface="Average"/>
              <a:cs typeface="Average"/>
              <a:sym typeface="Average"/>
            </a:endParaRPr>
          </a:p>
        </p:txBody>
      </p:sp>
      <p:sp>
        <p:nvSpPr>
          <p:cNvPr id="111" name="Google Shape;111;p20"/>
          <p:cNvSpPr txBox="1"/>
          <p:nvPr/>
        </p:nvSpPr>
        <p:spPr>
          <a:xfrm>
            <a:off x="2924975" y="1418622"/>
            <a:ext cx="2986800" cy="400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EFEFEF"/>
                </a:solidFill>
                <a:latin typeface="Average"/>
                <a:ea typeface="Average"/>
                <a:cs typeface="Average"/>
                <a:sym typeface="Average"/>
              </a:rPr>
              <a:t>Browse the image from local folder</a:t>
            </a:r>
            <a:endParaRPr>
              <a:solidFill>
                <a:srgbClr val="EFEFEF"/>
              </a:solidFill>
              <a:latin typeface="Average"/>
              <a:ea typeface="Average"/>
              <a:cs typeface="Average"/>
              <a:sym typeface="Average"/>
            </a:endParaRPr>
          </a:p>
        </p:txBody>
      </p:sp>
      <p:sp>
        <p:nvSpPr>
          <p:cNvPr id="113" name="Google Shape;113;p20"/>
          <p:cNvSpPr txBox="1"/>
          <p:nvPr/>
        </p:nvSpPr>
        <p:spPr>
          <a:xfrm>
            <a:off x="574531" y="2371650"/>
            <a:ext cx="1797000" cy="400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EFEFEF"/>
                </a:solidFill>
                <a:latin typeface="Average"/>
                <a:ea typeface="Average"/>
                <a:cs typeface="Average"/>
                <a:sym typeface="Average"/>
              </a:rPr>
              <a:t>Scene Detection</a:t>
            </a:r>
            <a:endParaRPr sz="1800">
              <a:solidFill>
                <a:srgbClr val="EFEFEF"/>
              </a:solidFill>
              <a:latin typeface="Average"/>
              <a:ea typeface="Average"/>
              <a:cs typeface="Average"/>
              <a:sym typeface="Average"/>
            </a:endParaRPr>
          </a:p>
        </p:txBody>
      </p:sp>
      <p:sp>
        <p:nvSpPr>
          <p:cNvPr id="114" name="Google Shape;114;p20"/>
          <p:cNvSpPr txBox="1"/>
          <p:nvPr/>
        </p:nvSpPr>
        <p:spPr>
          <a:xfrm>
            <a:off x="2924975" y="2371650"/>
            <a:ext cx="768300" cy="45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Average"/>
              <a:ea typeface="Average"/>
              <a:cs typeface="Average"/>
              <a:sym typeface="Average"/>
            </a:endParaRPr>
          </a:p>
        </p:txBody>
      </p:sp>
      <p:sp>
        <p:nvSpPr>
          <p:cNvPr id="115" name="Google Shape;115;p20"/>
          <p:cNvSpPr txBox="1"/>
          <p:nvPr/>
        </p:nvSpPr>
        <p:spPr>
          <a:xfrm>
            <a:off x="3454750" y="2343253"/>
            <a:ext cx="1679400" cy="400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rgbClr val="EFEFEF"/>
                </a:solidFill>
                <a:latin typeface="Average"/>
                <a:ea typeface="Average"/>
                <a:cs typeface="Average"/>
                <a:sym typeface="Average"/>
              </a:rPr>
              <a:t>Document Scanner</a:t>
            </a:r>
            <a:endParaRPr dirty="0">
              <a:solidFill>
                <a:srgbClr val="EFEFEF"/>
              </a:solidFill>
              <a:latin typeface="Average"/>
              <a:ea typeface="Average"/>
              <a:cs typeface="Average"/>
              <a:sym typeface="Average"/>
            </a:endParaRPr>
          </a:p>
        </p:txBody>
      </p:sp>
      <p:sp>
        <p:nvSpPr>
          <p:cNvPr id="116" name="Google Shape;116;p20"/>
          <p:cNvSpPr txBox="1"/>
          <p:nvPr/>
        </p:nvSpPr>
        <p:spPr>
          <a:xfrm>
            <a:off x="6506850" y="2416950"/>
            <a:ext cx="1598700" cy="400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EFEFEF"/>
                </a:solidFill>
                <a:latin typeface="Average"/>
                <a:ea typeface="Average"/>
                <a:cs typeface="Average"/>
                <a:sym typeface="Average"/>
              </a:rPr>
              <a:t>2D Image Scanner</a:t>
            </a:r>
            <a:endParaRPr>
              <a:solidFill>
                <a:srgbClr val="EFEFEF"/>
              </a:solidFill>
              <a:latin typeface="Average"/>
              <a:ea typeface="Average"/>
              <a:cs typeface="Average"/>
              <a:sym typeface="Average"/>
            </a:endParaRPr>
          </a:p>
        </p:txBody>
      </p:sp>
      <p:sp>
        <p:nvSpPr>
          <p:cNvPr id="122" name="Google Shape;122;p20"/>
          <p:cNvSpPr txBox="1"/>
          <p:nvPr/>
        </p:nvSpPr>
        <p:spPr>
          <a:xfrm>
            <a:off x="2776325" y="3321575"/>
            <a:ext cx="2986800" cy="400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EFEFEF"/>
                </a:solidFill>
                <a:latin typeface="Average"/>
                <a:ea typeface="Average"/>
                <a:cs typeface="Average"/>
                <a:sym typeface="Average"/>
              </a:rPr>
              <a:t>Preprocessing</a:t>
            </a:r>
            <a:endParaRPr>
              <a:solidFill>
                <a:srgbClr val="EFEFEF"/>
              </a:solidFill>
              <a:latin typeface="Average"/>
              <a:ea typeface="Average"/>
              <a:cs typeface="Average"/>
              <a:sym typeface="Average"/>
            </a:endParaRPr>
          </a:p>
        </p:txBody>
      </p:sp>
      <p:cxnSp>
        <p:nvCxnSpPr>
          <p:cNvPr id="124" name="Google Shape;124;p20"/>
          <p:cNvCxnSpPr/>
          <p:nvPr/>
        </p:nvCxnSpPr>
        <p:spPr>
          <a:xfrm>
            <a:off x="-1078275" y="4362675"/>
            <a:ext cx="49500" cy="12300"/>
          </a:xfrm>
          <a:prstGeom prst="straightConnector1">
            <a:avLst/>
          </a:prstGeom>
          <a:noFill/>
          <a:ln w="9525" cap="flat" cmpd="sng">
            <a:solidFill>
              <a:srgbClr val="FFFFFF"/>
            </a:solidFill>
            <a:prstDash val="solid"/>
            <a:round/>
            <a:headEnd type="none" w="med" len="med"/>
            <a:tailEnd type="triangle" w="med" len="med"/>
          </a:ln>
        </p:spPr>
      </p:cxnSp>
      <p:sp>
        <p:nvSpPr>
          <p:cNvPr id="130" name="Google Shape;130;p20"/>
          <p:cNvSpPr txBox="1"/>
          <p:nvPr/>
        </p:nvSpPr>
        <p:spPr>
          <a:xfrm>
            <a:off x="2801050" y="4065225"/>
            <a:ext cx="2986800" cy="400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EFEFEF"/>
                </a:solidFill>
                <a:latin typeface="Average"/>
                <a:ea typeface="Average"/>
                <a:cs typeface="Average"/>
                <a:sym typeface="Average"/>
              </a:rPr>
              <a:t>Text Recognition Model</a:t>
            </a:r>
            <a:endParaRPr>
              <a:solidFill>
                <a:srgbClr val="EFEFEF"/>
              </a:solidFill>
              <a:latin typeface="Average"/>
              <a:ea typeface="Average"/>
              <a:cs typeface="Average"/>
              <a:sym typeface="Average"/>
            </a:endParaRPr>
          </a:p>
        </p:txBody>
      </p:sp>
      <p:sp>
        <p:nvSpPr>
          <p:cNvPr id="133" name="Google Shape;133;p20"/>
          <p:cNvSpPr txBox="1"/>
          <p:nvPr/>
        </p:nvSpPr>
        <p:spPr>
          <a:xfrm>
            <a:off x="2776325" y="4722100"/>
            <a:ext cx="3011700" cy="4002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rgbClr val="EFEFEF"/>
                </a:solidFill>
                <a:latin typeface="Average"/>
                <a:ea typeface="Average"/>
                <a:cs typeface="Average"/>
                <a:sym typeface="Average"/>
              </a:rPr>
              <a:t>Post Processing Model</a:t>
            </a:r>
            <a:endParaRPr>
              <a:solidFill>
                <a:srgbClr val="EFEFEF"/>
              </a:solidFill>
              <a:latin typeface="Average"/>
              <a:ea typeface="Average"/>
              <a:cs typeface="Average"/>
              <a:sym typeface="Average"/>
            </a:endParaRPr>
          </a:p>
        </p:txBody>
      </p:sp>
      <p:sp>
        <p:nvSpPr>
          <p:cNvPr id="135" name="Google Shape;135;p20"/>
          <p:cNvSpPr txBox="1"/>
          <p:nvPr/>
        </p:nvSpPr>
        <p:spPr>
          <a:xfrm>
            <a:off x="371825" y="136325"/>
            <a:ext cx="4908000" cy="631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900">
                <a:solidFill>
                  <a:srgbClr val="FFFFFF"/>
                </a:solidFill>
                <a:latin typeface="Oswald"/>
                <a:ea typeface="Oswald"/>
                <a:cs typeface="Oswald"/>
                <a:sym typeface="Oswald"/>
              </a:rPr>
              <a:t>Workflow:</a:t>
            </a:r>
            <a:endParaRPr sz="2900">
              <a:solidFill>
                <a:srgbClr val="FFFFFF"/>
              </a:solidFill>
              <a:latin typeface="Oswald"/>
              <a:ea typeface="Oswald"/>
              <a:cs typeface="Oswald"/>
              <a:sym typeface="Oswald"/>
            </a:endParaRPr>
          </a:p>
        </p:txBody>
      </p:sp>
      <p:cxnSp>
        <p:nvCxnSpPr>
          <p:cNvPr id="11" name="Straight Connector 10">
            <a:extLst>
              <a:ext uri="{FF2B5EF4-FFF2-40B4-BE49-F238E27FC236}">
                <a16:creationId xmlns:a16="http://schemas.microsoft.com/office/drawing/2014/main" id="{637D1A1B-5470-4888-9CDB-A7CC96286511}"/>
              </a:ext>
            </a:extLst>
          </p:cNvPr>
          <p:cNvCxnSpPr>
            <a:stCxn id="110" idx="2"/>
          </p:cNvCxnSpPr>
          <p:nvPr/>
        </p:nvCxnSpPr>
        <p:spPr>
          <a:xfrm>
            <a:off x="4319225" y="1040600"/>
            <a:ext cx="984" cy="39802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F02D34C-284F-47AD-BAA6-D61345AFCFF4}"/>
              </a:ext>
            </a:extLst>
          </p:cNvPr>
          <p:cNvCxnSpPr>
            <a:endCxn id="113" idx="3"/>
          </p:cNvCxnSpPr>
          <p:nvPr/>
        </p:nvCxnSpPr>
        <p:spPr>
          <a:xfrm flipH="1">
            <a:off x="2371531" y="1844450"/>
            <a:ext cx="937594" cy="7273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644D4CBB-C867-4C4C-BF9B-989D54A87984}"/>
              </a:ext>
            </a:extLst>
          </p:cNvPr>
          <p:cNvCxnSpPr>
            <a:endCxn id="115" idx="0"/>
          </p:cNvCxnSpPr>
          <p:nvPr/>
        </p:nvCxnSpPr>
        <p:spPr>
          <a:xfrm>
            <a:off x="4294450" y="1844450"/>
            <a:ext cx="0" cy="498803"/>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6542B86-7802-43AF-837E-29F6032AC562}"/>
              </a:ext>
            </a:extLst>
          </p:cNvPr>
          <p:cNvCxnSpPr>
            <a:endCxn id="116" idx="1"/>
          </p:cNvCxnSpPr>
          <p:nvPr/>
        </p:nvCxnSpPr>
        <p:spPr>
          <a:xfrm>
            <a:off x="5453270" y="1844450"/>
            <a:ext cx="1053580" cy="7726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C95525E-9AC6-4689-A3A3-F22A98CC4455}"/>
              </a:ext>
            </a:extLst>
          </p:cNvPr>
          <p:cNvCxnSpPr>
            <a:stCxn id="115" idx="2"/>
            <a:endCxn id="122" idx="0"/>
          </p:cNvCxnSpPr>
          <p:nvPr/>
        </p:nvCxnSpPr>
        <p:spPr>
          <a:xfrm flipH="1">
            <a:off x="4269725" y="2743453"/>
            <a:ext cx="24725" cy="578122"/>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24B436B-2D46-4523-A948-F77016F3C09F}"/>
              </a:ext>
            </a:extLst>
          </p:cNvPr>
          <p:cNvCxnSpPr>
            <a:stCxn id="122" idx="2"/>
            <a:endCxn id="130" idx="0"/>
          </p:cNvCxnSpPr>
          <p:nvPr/>
        </p:nvCxnSpPr>
        <p:spPr>
          <a:xfrm>
            <a:off x="4269725" y="3721775"/>
            <a:ext cx="24725" cy="34345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1542A56-73F5-4299-BCF5-D414E6349902}"/>
              </a:ext>
            </a:extLst>
          </p:cNvPr>
          <p:cNvCxnSpPr>
            <a:stCxn id="130" idx="2"/>
          </p:cNvCxnSpPr>
          <p:nvPr/>
        </p:nvCxnSpPr>
        <p:spPr>
          <a:xfrm flipH="1">
            <a:off x="4220817" y="4465425"/>
            <a:ext cx="73633" cy="364992"/>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DC35762-7AA1-41EC-AF87-0EB34D369C32}"/>
              </a:ext>
            </a:extLst>
          </p:cNvPr>
          <p:cNvCxnSpPr>
            <a:stCxn id="113" idx="2"/>
            <a:endCxn id="122" idx="1"/>
          </p:cNvCxnSpPr>
          <p:nvPr/>
        </p:nvCxnSpPr>
        <p:spPr>
          <a:xfrm>
            <a:off x="1473031" y="2771850"/>
            <a:ext cx="1303294" cy="749825"/>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1D7D664-0FC0-4276-B66C-D66B09B6A88B}"/>
              </a:ext>
            </a:extLst>
          </p:cNvPr>
          <p:cNvCxnSpPr>
            <a:endCxn id="122" idx="3"/>
          </p:cNvCxnSpPr>
          <p:nvPr/>
        </p:nvCxnSpPr>
        <p:spPr>
          <a:xfrm flipH="1">
            <a:off x="5763125" y="2817150"/>
            <a:ext cx="1340040" cy="70452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2"/>
          <p:cNvSpPr txBox="1">
            <a:spLocks noGrp="1"/>
          </p:cNvSpPr>
          <p:nvPr>
            <p:ph type="body" idx="1"/>
          </p:nvPr>
        </p:nvSpPr>
        <p:spPr>
          <a:xfrm>
            <a:off x="2085475" y="1955125"/>
            <a:ext cx="3810000" cy="158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sz="2024">
              <a:solidFill>
                <a:srgbClr val="595858"/>
              </a:solidFill>
              <a:highlight>
                <a:srgbClr val="FFFFFF"/>
              </a:highlight>
              <a:latin typeface="Roboto"/>
              <a:ea typeface="Roboto"/>
              <a:cs typeface="Roboto"/>
              <a:sym typeface="Roboto"/>
            </a:endParaRPr>
          </a:p>
          <a:p>
            <a:pPr marL="0" lvl="0" indent="0" algn="l" rtl="0">
              <a:spcBef>
                <a:spcPts val="1200"/>
              </a:spcBef>
              <a:spcAft>
                <a:spcPts val="1200"/>
              </a:spcAft>
              <a:buNone/>
            </a:pPr>
            <a:endParaRPr/>
          </a:p>
        </p:txBody>
      </p:sp>
      <p:pic>
        <p:nvPicPr>
          <p:cNvPr id="148" name="Google Shape;148;p22"/>
          <p:cNvPicPr preferRelativeResize="0"/>
          <p:nvPr/>
        </p:nvPicPr>
        <p:blipFill>
          <a:blip r:embed="rId3">
            <a:alphaModFix/>
          </a:blip>
          <a:stretch>
            <a:fillRect/>
          </a:stretch>
        </p:blipFill>
        <p:spPr>
          <a:xfrm>
            <a:off x="69000" y="731275"/>
            <a:ext cx="2499674" cy="2106624"/>
          </a:xfrm>
          <a:prstGeom prst="rect">
            <a:avLst/>
          </a:prstGeom>
          <a:noFill/>
          <a:ln>
            <a:noFill/>
          </a:ln>
        </p:spPr>
      </p:pic>
      <p:pic>
        <p:nvPicPr>
          <p:cNvPr id="149" name="Google Shape;149;p22"/>
          <p:cNvPicPr preferRelativeResize="0"/>
          <p:nvPr/>
        </p:nvPicPr>
        <p:blipFill>
          <a:blip r:embed="rId4">
            <a:alphaModFix/>
          </a:blip>
          <a:stretch>
            <a:fillRect/>
          </a:stretch>
        </p:blipFill>
        <p:spPr>
          <a:xfrm>
            <a:off x="3125275" y="731275"/>
            <a:ext cx="3042601" cy="2106626"/>
          </a:xfrm>
          <a:prstGeom prst="rect">
            <a:avLst/>
          </a:prstGeom>
          <a:noFill/>
          <a:ln>
            <a:noFill/>
          </a:ln>
        </p:spPr>
      </p:pic>
      <p:pic>
        <p:nvPicPr>
          <p:cNvPr id="150" name="Google Shape;150;p22"/>
          <p:cNvPicPr preferRelativeResize="0"/>
          <p:nvPr/>
        </p:nvPicPr>
        <p:blipFill>
          <a:blip r:embed="rId5">
            <a:alphaModFix/>
          </a:blip>
          <a:stretch>
            <a:fillRect/>
          </a:stretch>
        </p:blipFill>
        <p:spPr>
          <a:xfrm>
            <a:off x="6902750" y="742000"/>
            <a:ext cx="1816150" cy="2085175"/>
          </a:xfrm>
          <a:prstGeom prst="rect">
            <a:avLst/>
          </a:prstGeom>
          <a:noFill/>
          <a:ln>
            <a:noFill/>
          </a:ln>
        </p:spPr>
      </p:pic>
      <p:pic>
        <p:nvPicPr>
          <p:cNvPr id="151" name="Google Shape;151;p22"/>
          <p:cNvPicPr preferRelativeResize="0"/>
          <p:nvPr/>
        </p:nvPicPr>
        <p:blipFill>
          <a:blip r:embed="rId6">
            <a:alphaModFix/>
          </a:blip>
          <a:stretch>
            <a:fillRect/>
          </a:stretch>
        </p:blipFill>
        <p:spPr>
          <a:xfrm>
            <a:off x="5821675" y="3036525"/>
            <a:ext cx="1816150" cy="2007825"/>
          </a:xfrm>
          <a:prstGeom prst="rect">
            <a:avLst/>
          </a:prstGeom>
          <a:noFill/>
          <a:ln>
            <a:noFill/>
          </a:ln>
        </p:spPr>
      </p:pic>
      <p:pic>
        <p:nvPicPr>
          <p:cNvPr id="152" name="Google Shape;152;p22"/>
          <p:cNvPicPr preferRelativeResize="0"/>
          <p:nvPr/>
        </p:nvPicPr>
        <p:blipFill>
          <a:blip r:embed="rId7">
            <a:alphaModFix/>
          </a:blip>
          <a:stretch>
            <a:fillRect/>
          </a:stretch>
        </p:blipFill>
        <p:spPr>
          <a:xfrm>
            <a:off x="522523" y="3402974"/>
            <a:ext cx="4310076" cy="1281125"/>
          </a:xfrm>
          <a:prstGeom prst="rect">
            <a:avLst/>
          </a:prstGeom>
          <a:noFill/>
          <a:ln>
            <a:noFill/>
          </a:ln>
        </p:spPr>
      </p:pic>
      <p:cxnSp>
        <p:nvCxnSpPr>
          <p:cNvPr id="153" name="Google Shape;153;p22"/>
          <p:cNvCxnSpPr>
            <a:stCxn id="148" idx="3"/>
            <a:endCxn id="149" idx="1"/>
          </p:cNvCxnSpPr>
          <p:nvPr/>
        </p:nvCxnSpPr>
        <p:spPr>
          <a:xfrm>
            <a:off x="2568674" y="1784587"/>
            <a:ext cx="556500" cy="0"/>
          </a:xfrm>
          <a:prstGeom prst="straightConnector1">
            <a:avLst/>
          </a:prstGeom>
          <a:noFill/>
          <a:ln w="38100" cap="flat" cmpd="sng">
            <a:solidFill>
              <a:srgbClr val="FFFFFF"/>
            </a:solidFill>
            <a:prstDash val="solid"/>
            <a:round/>
            <a:headEnd type="none" w="med" len="med"/>
            <a:tailEnd type="triangle" w="med" len="med"/>
          </a:ln>
        </p:spPr>
      </p:cxnSp>
      <p:cxnSp>
        <p:nvCxnSpPr>
          <p:cNvPr id="154" name="Google Shape;154;p22"/>
          <p:cNvCxnSpPr>
            <a:stCxn id="149" idx="3"/>
            <a:endCxn id="150" idx="1"/>
          </p:cNvCxnSpPr>
          <p:nvPr/>
        </p:nvCxnSpPr>
        <p:spPr>
          <a:xfrm>
            <a:off x="6167876" y="1784588"/>
            <a:ext cx="735000" cy="0"/>
          </a:xfrm>
          <a:prstGeom prst="straightConnector1">
            <a:avLst/>
          </a:prstGeom>
          <a:noFill/>
          <a:ln w="38100" cap="flat" cmpd="sng">
            <a:solidFill>
              <a:srgbClr val="FFFFFF"/>
            </a:solidFill>
            <a:prstDash val="solid"/>
            <a:round/>
            <a:headEnd type="none" w="med" len="med"/>
            <a:tailEnd type="triangle" w="med" len="med"/>
          </a:ln>
        </p:spPr>
      </p:cxnSp>
      <p:cxnSp>
        <p:nvCxnSpPr>
          <p:cNvPr id="155" name="Google Shape;155;p22"/>
          <p:cNvCxnSpPr>
            <a:endCxn id="151" idx="3"/>
          </p:cNvCxnSpPr>
          <p:nvPr/>
        </p:nvCxnSpPr>
        <p:spPr>
          <a:xfrm rot="5400000">
            <a:off x="7375925" y="3124838"/>
            <a:ext cx="1177500" cy="653700"/>
          </a:xfrm>
          <a:prstGeom prst="curvedConnector2">
            <a:avLst/>
          </a:prstGeom>
          <a:noFill/>
          <a:ln w="38100" cap="flat" cmpd="sng">
            <a:solidFill>
              <a:srgbClr val="FFFFFF"/>
            </a:solidFill>
            <a:prstDash val="solid"/>
            <a:round/>
            <a:headEnd type="none" w="med" len="med"/>
            <a:tailEnd type="triangle" w="med" len="med"/>
          </a:ln>
        </p:spPr>
      </p:cxnSp>
      <p:cxnSp>
        <p:nvCxnSpPr>
          <p:cNvPr id="156" name="Google Shape;156;p22"/>
          <p:cNvCxnSpPr>
            <a:stCxn id="151" idx="1"/>
            <a:endCxn id="152" idx="3"/>
          </p:cNvCxnSpPr>
          <p:nvPr/>
        </p:nvCxnSpPr>
        <p:spPr>
          <a:xfrm flipH="1">
            <a:off x="4832575" y="4040438"/>
            <a:ext cx="989100" cy="3000"/>
          </a:xfrm>
          <a:prstGeom prst="straightConnector1">
            <a:avLst/>
          </a:prstGeom>
          <a:noFill/>
          <a:ln w="38100" cap="flat" cmpd="sng">
            <a:solidFill>
              <a:srgbClr val="FFFFFF"/>
            </a:solidFill>
            <a:prstDash val="solid"/>
            <a:round/>
            <a:headEnd type="none" w="med" len="med"/>
            <a:tailEnd type="triangle" w="med" len="med"/>
          </a:ln>
        </p:spPr>
      </p:cxnSp>
      <p:sp>
        <p:nvSpPr>
          <p:cNvPr id="157" name="Google Shape;157;p22"/>
          <p:cNvSpPr txBox="1"/>
          <p:nvPr/>
        </p:nvSpPr>
        <p:spPr>
          <a:xfrm>
            <a:off x="185900" y="74350"/>
            <a:ext cx="3284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a:solidFill>
                  <a:srgbClr val="FFFFFF"/>
                </a:solidFill>
                <a:latin typeface="Oswald"/>
                <a:ea typeface="Oswald"/>
                <a:cs typeface="Oswald"/>
                <a:sym typeface="Oswald"/>
              </a:rPr>
              <a:t>Results:</a:t>
            </a:r>
            <a:endParaRPr sz="3100">
              <a:solidFill>
                <a:srgbClr val="FFFFFF"/>
              </a:solidFill>
              <a:latin typeface="Oswald"/>
              <a:ea typeface="Oswald"/>
              <a:cs typeface="Oswald"/>
              <a:sym typeface="Oswa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a:t>
            </a:r>
            <a:endParaRPr dirty="0"/>
          </a:p>
        </p:txBody>
      </p:sp>
      <p:sp>
        <p:nvSpPr>
          <p:cNvPr id="163" name="Google Shape;163;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Some changes we would like to bring in our project which includes improving the accuracy of classification model, extending the model to get dynamic feed method to capture live photo and recognise text in it. This way we can make our text recognition model more effective and useful for several </a:t>
            </a:r>
            <a:r>
              <a:rPr lang="en"/>
              <a:t>purposes.</a:t>
            </a:r>
            <a:endParaRPr dirty="0"/>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291</Words>
  <Application>Microsoft Office PowerPoint</Application>
  <PresentationFormat>On-screen Show (16:9)</PresentationFormat>
  <Paragraphs>48</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Pacifico</vt:lpstr>
      <vt:lpstr>Spectral</vt:lpstr>
      <vt:lpstr>Arial</vt:lpstr>
      <vt:lpstr>Average</vt:lpstr>
      <vt:lpstr>Oswald</vt:lpstr>
      <vt:lpstr>Roboto</vt:lpstr>
      <vt:lpstr>Roboto Medium</vt:lpstr>
      <vt:lpstr>Slate</vt:lpstr>
      <vt:lpstr>PowerPoint Presentation</vt:lpstr>
      <vt:lpstr>Optical Character Recognition:</vt:lpstr>
      <vt:lpstr>Flow Chart:</vt:lpstr>
      <vt:lpstr>Preprocessing:</vt:lpstr>
      <vt:lpstr>Text Recognition Module:</vt:lpstr>
      <vt:lpstr>Post Processing Module:</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Rohit Behera</cp:lastModifiedBy>
  <cp:revision>2</cp:revision>
  <dcterms:modified xsi:type="dcterms:W3CDTF">2021-08-21T13:30:06Z</dcterms:modified>
</cp:coreProperties>
</file>